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1" Target="ppt/presentation.xml" Type="http://schemas.openxmlformats.org/officeDocument/2006/relationships/officeDocument"/><Relationship Id="rId2"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Lobster"/>
      <p:regular r:id="rId32"/>
    </p:embeddedFont>
    <p:embeddedFont>
      <p:font typeface="Pacifico"/>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Pacifico-regular.fntdata"/><Relationship Id="rId10" Type="http://schemas.openxmlformats.org/officeDocument/2006/relationships/slide" Target="slides/slide6.xml"/><Relationship Id="rId32" Type="http://schemas.openxmlformats.org/officeDocument/2006/relationships/font" Target="fonts/Lobster-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c0d89b40c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c0d89b4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5a57be6f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f5a57be6f8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c0d89b40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c0d89b4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c0d89b40c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c0d89b4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2ff73e4d0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2ff73e4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53fa598b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53fa598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53fa598b2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53fa598b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53fa598b2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53fa598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3fa598b2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3fa598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2309038c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2309038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53fa598b2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53fa598b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2c0d89b40c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2c0d89b4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c0d89b40c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c0d89b40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bd3ea679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bd3ea67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bd3ea679f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bd3ea67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bd3ea679f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bd3ea67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bd3ea679f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bd3ea67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bd3ea679f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bd3ea67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9beab206d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9beab20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c0d89b40c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c0d89b4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c0d89b40c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c0d89b40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c0d89b40c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c0d89b4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432a68993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432a689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1774bd6d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1774bd6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087fcb34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087fcb3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087fcb34e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087fcb34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2ff73e4d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2ff73e4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arget="../slideLayouts/slideLayout11.xml" Type="http://schemas.openxmlformats.org/officeDocument/2006/relationships/slideLayout"/><Relationship Id="rId2" Target="../notesSlides/notesSlide1.xml" Type="http://schemas.openxmlformats.org/officeDocument/2006/relationships/notesSlide"/><Relationship Id="rId3" Target="../media/image2.jpeg" Type="http://schemas.openxmlformats.org/officeDocument/2006/relationships/image"/><Relationship Id="rId4" Target="../media/image12.png" Type="http://schemas.openxmlformats.org/officeDocument/2006/relationships/image"/></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11.xml" Type="http://schemas.openxmlformats.org/officeDocument/2006/relationships/notesSlide"/><Relationship Id="rId3" Target="../media/image31.jpeg" Type="http://schemas.openxmlformats.org/officeDocument/2006/relationships/image"/></Relationships>
</file>

<file path=ppt/slides/_rels/slide12.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12.xml" Type="http://schemas.openxmlformats.org/officeDocument/2006/relationships/notesSlide"/><Relationship Id="rId3" Target="../media/image30.jpeg" Type="http://schemas.openxmlformats.org/officeDocument/2006/relationships/image"/></Relationships>
</file>

<file path=ppt/slides/_rels/slide13.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13.xml" Type="http://schemas.openxmlformats.org/officeDocument/2006/relationships/notesSlide"/><Relationship Id="rId3" Target="../media/image25.jpeg" Type="http://schemas.openxmlformats.org/officeDocument/2006/relationships/image"/></Relationships>
</file>

<file path=ppt/slides/_rels/slide14.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14.xml" Type="http://schemas.openxmlformats.org/officeDocument/2006/relationships/notesSlide"/><Relationship Id="rId3" Target="../media/image23.jpeg" Type="http://schemas.openxmlformats.org/officeDocument/2006/relationships/image"/></Relationships>
</file>

<file path=ppt/slides/_rels/slide15.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15.xml" Type="http://schemas.openxmlformats.org/officeDocument/2006/relationships/notesSlide"/><Relationship Id="rId3" Target="../media/image21.png" Type="http://schemas.openxmlformats.org/officeDocument/2006/relationships/image"/><Relationship Id="rId4" Target="../media/image19.png" Type="http://schemas.openxmlformats.org/officeDocument/2006/relationships/image"/><Relationship Id="rId5" Target="../media/image20.jpeg" Type="http://schemas.openxmlformats.org/officeDocument/2006/relationships/image"/><Relationship Id="rId6" Target="../media/image27.jpeg" Type="http://schemas.openxmlformats.org/officeDocument/2006/relationships/image"/><Relationship Id="rId7" Target="../media/image18.png" Type="http://schemas.openxmlformats.org/officeDocument/2006/relationships/image"/></Relationships>
</file>

<file path=ppt/slides/_rels/slide16.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16.xml" Type="http://schemas.openxmlformats.org/officeDocument/2006/relationships/notesSlide"/><Relationship Id="rId3" Target="../media/image22.png" Type="http://schemas.openxmlformats.org/officeDocument/2006/relationships/image"/><Relationship Id="rId4" Target="../media/image19.png" Type="http://schemas.openxmlformats.org/officeDocument/2006/relationships/image"/><Relationship Id="rId10" Target="../media/image18.png" Type="http://schemas.openxmlformats.org/officeDocument/2006/relationships/image"/><Relationship Id="rId9" Target="../media/image28.jpeg" Type="http://schemas.openxmlformats.org/officeDocument/2006/relationships/image"/><Relationship Id="rId5" Target="../media/image24.jpeg" Type="http://schemas.openxmlformats.org/officeDocument/2006/relationships/image"/><Relationship Id="rId6" Target="../media/image20.jpeg" Type="http://schemas.openxmlformats.org/officeDocument/2006/relationships/image"/><Relationship Id="rId7" Target="../media/image26.jpeg" Type="http://schemas.openxmlformats.org/officeDocument/2006/relationships/image"/><Relationship Id="rId8" Target="../media/image27.jpeg" Type="http://schemas.openxmlformats.org/officeDocument/2006/relationships/image"/></Relationships>
</file>

<file path=ppt/slides/_rels/slide17.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17.xml" Type="http://schemas.openxmlformats.org/officeDocument/2006/relationships/notesSlide"/><Relationship Id="rId3" Target="../media/image22.png" Type="http://schemas.openxmlformats.org/officeDocument/2006/relationships/image"/><Relationship Id="rId4" Target="../media/image41.jpeg" Type="http://schemas.openxmlformats.org/officeDocument/2006/relationships/image"/><Relationship Id="rId5" Target="../media/image38.jpeg" Type="http://schemas.openxmlformats.org/officeDocument/2006/relationships/image"/><Relationship Id="rId6" Target="../media/image46.jpeg" Type="http://schemas.openxmlformats.org/officeDocument/2006/relationships/image"/><Relationship Id="rId7" Target="../media/image18.png" Type="http://schemas.openxmlformats.org/officeDocument/2006/relationships/image"/></Relationships>
</file>

<file path=ppt/slides/_rels/slide18.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18.xml" Type="http://schemas.openxmlformats.org/officeDocument/2006/relationships/notesSlide"/><Relationship Id="rId3" Target="../media/image32.jpeg" Type="http://schemas.openxmlformats.org/officeDocument/2006/relationships/image"/></Relationships>
</file>

<file path=ppt/slides/_rels/slide19.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19.xml" Type="http://schemas.openxmlformats.org/officeDocument/2006/relationships/notesSlide"/><Relationship Id="rId3" Target="../media/image37.jpeg" Type="http://schemas.openxmlformats.org/officeDocument/2006/relationships/image"/></Relationships>
</file>

<file path=ppt/slides/_rels/slide2.xml.rels><?xml version="1.0" encoding="UTF-8" standalone="yes" ?><Relationships xmlns="http://schemas.openxmlformats.org/package/2006/relationships"><Relationship Id="rId1" Target="../slideLayouts/slideLayout11.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s>
</file>

<file path=ppt/slides/_rels/slide20.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20.xml" Type="http://schemas.openxmlformats.org/officeDocument/2006/relationships/notesSlide"/><Relationship Id="rId3" Target="../media/image35.jpeg" Type="http://schemas.openxmlformats.org/officeDocument/2006/relationships/image"/></Relationships>
</file>

<file path=ppt/slides/_rels/slide21.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21.xml" Type="http://schemas.openxmlformats.org/officeDocument/2006/relationships/notesSlide"/><Relationship Id="rId3" Target="../media/image33.jpeg" Type="http://schemas.openxmlformats.org/officeDocument/2006/relationships/image"/></Relationships>
</file>

<file path=ppt/slides/_rels/slide22.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22.xml" Type="http://schemas.openxmlformats.org/officeDocument/2006/relationships/notesSlide"/><Relationship Id="rId3" Target="../media/image42.jpeg" Type="http://schemas.openxmlformats.org/officeDocument/2006/relationships/image"/></Relationships>
</file>

<file path=ppt/slides/_rels/slide23.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23.xml" Type="http://schemas.openxmlformats.org/officeDocument/2006/relationships/notesSlide"/><Relationship Id="rId3" Target="../media/image45.jpeg" Type="http://schemas.openxmlformats.org/officeDocument/2006/relationships/image"/></Relationships>
</file>

<file path=ppt/slides/_rels/slide24.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24.xml" Type="http://schemas.openxmlformats.org/officeDocument/2006/relationships/notesSlide"/><Relationship Id="rId3" Target="../media/image40.jpeg" Type="http://schemas.openxmlformats.org/officeDocument/2006/relationships/image"/></Relationships>
</file>

<file path=ppt/slides/_rels/slide25.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25.xml" Type="http://schemas.openxmlformats.org/officeDocument/2006/relationships/notesSlide"/><Relationship Id="rId3" Target="../media/image43.jpeg" Type="http://schemas.openxmlformats.org/officeDocument/2006/relationships/image"/></Relationships>
</file>

<file path=ppt/slides/_rels/slide26.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26.xml" Type="http://schemas.openxmlformats.org/officeDocument/2006/relationships/notesSlide"/><Relationship Id="rId3" Target="../media/image44.jpeg" Type="http://schemas.openxmlformats.org/officeDocument/2006/relationships/image"/></Relationships>
</file>

<file path=ppt/slides/_rels/slide27.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27.xml" Type="http://schemas.openxmlformats.org/officeDocument/2006/relationships/notesSlide"/><Relationship Id="rId3" Target="../media/image39.jpeg" Type="http://schemas.openxmlformats.org/officeDocument/2006/relationships/image"/></Relationships>
</file>

<file path=ppt/slides/_rels/slide3.xml.rels><?xml version="1.0" encoding="UTF-8" standalone="yes" ?><Relationships xmlns="http://schemas.openxmlformats.org/package/2006/relationships"><Relationship Id="rId1" Target="../slideLayouts/slideLayout11.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s>
</file>

<file path=ppt/slides/_rels/slide4.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4.xml" Type="http://schemas.openxmlformats.org/officeDocument/2006/relationships/notesSlide"/><Relationship Id="rId3" Target="../media/image11.jpeg" Type="http://schemas.openxmlformats.org/officeDocument/2006/relationships/image"/></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6.xml" Type="http://schemas.openxmlformats.org/officeDocument/2006/relationships/notesSlide"/><Relationship Id="rId3" Target="../media/image15.jpeg" Type="http://schemas.openxmlformats.org/officeDocument/2006/relationships/image"/></Relationships>
</file>

<file path=ppt/slides/_rels/slide7.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7.xml" Type="http://schemas.openxmlformats.org/officeDocument/2006/relationships/notesSlide"/><Relationship Id="rId3" Target="../media/image36.jpeg" Type="http://schemas.openxmlformats.org/officeDocument/2006/relationships/image"/></Relationships>
</file>

<file path=ppt/slides/_rels/slide8.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8.xml" Type="http://schemas.openxmlformats.org/officeDocument/2006/relationships/notesSlide"/><Relationship Id="rId3" Target="../media/image29.jpeg" Type="http://schemas.openxmlformats.org/officeDocument/2006/relationships/image"/></Relationships>
</file>

<file path=ppt/slides/_rels/slide9.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9.xml" Type="http://schemas.openxmlformats.org/officeDocument/2006/relationships/notesSlide"/><Relationship Id="rId3" Target="../media/image7.jpeg" Type="http://schemas.openxmlformats.org/officeDocument/2006/relationships/image"/></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 name="Google Shape;55;p13"/>
          <p:cNvPicPr preferRelativeResize="0"/>
          <p:nvPr/>
        </p:nvPicPr>
        <p:blipFill>
          <a:blip r:embed="rId3">
            <a:alphaModFix/>
          </a:blip>
          <a:stretch>
            <a:fillRect/>
          </a:stretch>
        </p:blipFill>
        <p:spPr>
          <a:xfrm>
            <a:off x="0" y="0"/>
            <a:ext cx="9143999" cy="5143500"/>
          </a:xfrm>
          <a:prstGeom prst="rect">
            <a:avLst/>
          </a:prstGeom>
          <a:noFill/>
          <a:ln>
            <a:noFill/>
          </a:ln>
        </p:spPr>
      </p:pic>
      <p:sp>
        <p:nvSpPr>
          <p:cNvPr id="56" name="Google Shape;56;p13"/>
          <p:cNvSpPr txBox="1"/>
          <p:nvPr/>
        </p:nvSpPr>
        <p:spPr>
          <a:xfrm>
            <a:off x="1948900" y="1594075"/>
            <a:ext cx="501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mes New Roman"/>
                <a:ea typeface="Times New Roman"/>
                <a:cs typeface="Times New Roman"/>
                <a:sym typeface="Times New Roman"/>
              </a:rPr>
              <a:t>BGMEA University of Fashion &amp; Technology</a:t>
            </a:r>
            <a:endParaRPr sz="2000">
              <a:solidFill>
                <a:schemeClr val="lt1"/>
              </a:solidFill>
              <a:latin typeface="Times New Roman"/>
              <a:ea typeface="Times New Roman"/>
              <a:cs typeface="Times New Roman"/>
              <a:sym typeface="Times New Roman"/>
            </a:endParaRPr>
          </a:p>
        </p:txBody>
      </p:sp>
      <p:pic>
        <p:nvPicPr>
          <p:cNvPr id="57" name="Google Shape;57;p13"/>
          <p:cNvPicPr preferRelativeResize="0"/>
          <p:nvPr/>
        </p:nvPicPr>
        <p:blipFill>
          <a:blip r:embed="rId4">
            <a:alphaModFix/>
          </a:blip>
          <a:stretch>
            <a:fillRect/>
          </a:stretch>
        </p:blipFill>
        <p:spPr>
          <a:xfrm>
            <a:off x="3696900" y="753025"/>
            <a:ext cx="853900" cy="777050"/>
          </a:xfrm>
          <a:prstGeom prst="rect">
            <a:avLst/>
          </a:prstGeom>
          <a:noFill/>
          <a:ln>
            <a:noFill/>
          </a:ln>
        </p:spPr>
      </p:pic>
      <p:sp>
        <p:nvSpPr>
          <p:cNvPr id="58" name="Google Shape;58;p13"/>
          <p:cNvSpPr txBox="1"/>
          <p:nvPr/>
        </p:nvSpPr>
        <p:spPr>
          <a:xfrm>
            <a:off x="1707800" y="2260425"/>
            <a:ext cx="5344500" cy="1369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a:solidFill>
                  <a:schemeClr val="lt1"/>
                </a:solidFill>
              </a:rPr>
              <a:t>Course Title: Fashion Design - 11 ( Collection Development)</a:t>
            </a:r>
            <a:endParaRPr>
              <a:solidFill>
                <a:schemeClr val="lt1"/>
              </a:solidFill>
            </a:endParaRPr>
          </a:p>
          <a:p>
            <a:pPr indent="0" lvl="0" marL="0" rtl="0" algn="ctr">
              <a:lnSpc>
                <a:spcPct val="150000"/>
              </a:lnSpc>
              <a:spcBef>
                <a:spcPts val="0"/>
              </a:spcBef>
              <a:spcAft>
                <a:spcPts val="0"/>
              </a:spcAft>
              <a:buNone/>
            </a:pPr>
            <a:r>
              <a:rPr lang="en">
                <a:solidFill>
                  <a:schemeClr val="lt1"/>
                </a:solidFill>
              </a:rPr>
              <a:t>Course Code: PAT 3202</a:t>
            </a:r>
            <a:endParaRPr>
              <a:solidFill>
                <a:schemeClr val="lt1"/>
              </a:solidFill>
            </a:endParaRPr>
          </a:p>
          <a:p>
            <a:pPr indent="0" lvl="0" marL="0" rtl="0" algn="ctr">
              <a:lnSpc>
                <a:spcPct val="150000"/>
              </a:lnSpc>
              <a:spcBef>
                <a:spcPts val="0"/>
              </a:spcBef>
              <a:spcAft>
                <a:spcPts val="0"/>
              </a:spcAft>
              <a:buNone/>
            </a:pPr>
            <a:r>
              <a:t/>
            </a:r>
            <a:endParaRPr>
              <a:solidFill>
                <a:schemeClr val="lt1"/>
              </a:solidFill>
            </a:endParaRPr>
          </a:p>
          <a:p>
            <a:pPr indent="0" lvl="0" marL="0" rtl="0" algn="ctr">
              <a:lnSpc>
                <a:spcPct val="150000"/>
              </a:lnSpc>
              <a:spcBef>
                <a:spcPts val="0"/>
              </a:spcBef>
              <a:spcAft>
                <a:spcPts val="0"/>
              </a:spcAft>
              <a:buNone/>
            </a:pPr>
            <a:r>
              <a:rPr lang="en">
                <a:solidFill>
                  <a:schemeClr val="lt1"/>
                </a:solidFill>
              </a:rPr>
              <a:t>Mid Submission</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50E"/>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3">
            <a:alphaModFix/>
          </a:blip>
          <a:srcRect b="-1800" l="4540" r="-4540" t="1800"/>
          <a:stretch/>
        </p:blipFill>
        <p:spPr>
          <a:xfrm rot="789908">
            <a:off x="3018079" y="3580453"/>
            <a:ext cx="3306771" cy="3990072"/>
          </a:xfrm>
          <a:prstGeom prst="rect">
            <a:avLst/>
          </a:prstGeom>
          <a:noFill/>
          <a:ln>
            <a:noFill/>
          </a:ln>
        </p:spPr>
      </p:pic>
      <p:pic>
        <p:nvPicPr>
          <p:cNvPr id="121" name="Google Shape;121;p22"/>
          <p:cNvPicPr preferRelativeResize="0"/>
          <p:nvPr/>
        </p:nvPicPr>
        <p:blipFill rotWithShape="1">
          <a:blip r:embed="rId4">
            <a:alphaModFix/>
          </a:blip>
          <a:srcRect b="0" l="0" r="0" t="0"/>
          <a:stretch/>
        </p:blipFill>
        <p:spPr>
          <a:xfrm rot="-471419">
            <a:off x="1281068" y="3879355"/>
            <a:ext cx="3000408" cy="3166658"/>
          </a:xfrm>
          <a:prstGeom prst="rect">
            <a:avLst/>
          </a:prstGeom>
          <a:noFill/>
          <a:ln>
            <a:noFill/>
          </a:ln>
        </p:spPr>
      </p:pic>
      <p:pic>
        <p:nvPicPr>
          <p:cNvPr id="122" name="Google Shape;122;p22"/>
          <p:cNvPicPr preferRelativeResize="0"/>
          <p:nvPr/>
        </p:nvPicPr>
        <p:blipFill rotWithShape="1">
          <a:blip r:embed="rId5">
            <a:alphaModFix/>
          </a:blip>
          <a:srcRect b="0" l="0" r="0" t="0"/>
          <a:stretch/>
        </p:blipFill>
        <p:spPr>
          <a:xfrm rot="619188">
            <a:off x="312065" y="3432304"/>
            <a:ext cx="2297989" cy="3691547"/>
          </a:xfrm>
          <a:prstGeom prst="rect">
            <a:avLst/>
          </a:prstGeom>
          <a:noFill/>
          <a:ln>
            <a:noFill/>
          </a:ln>
        </p:spPr>
      </p:pic>
      <p:pic>
        <p:nvPicPr>
          <p:cNvPr id="123" name="Google Shape;123;p22"/>
          <p:cNvPicPr preferRelativeResize="0"/>
          <p:nvPr/>
        </p:nvPicPr>
        <p:blipFill rotWithShape="1">
          <a:blip r:embed="rId6">
            <a:alphaModFix/>
          </a:blip>
          <a:srcRect b="0" l="0" r="0" t="0"/>
          <a:stretch/>
        </p:blipFill>
        <p:spPr>
          <a:xfrm>
            <a:off x="-1528911" y="3689141"/>
            <a:ext cx="2843537" cy="3390211"/>
          </a:xfrm>
          <a:prstGeom prst="rect">
            <a:avLst/>
          </a:prstGeom>
          <a:noFill/>
          <a:ln>
            <a:noFill/>
          </a:ln>
        </p:spPr>
      </p:pic>
      <p:pic>
        <p:nvPicPr>
          <p:cNvPr id="124" name="Google Shape;124;p22"/>
          <p:cNvPicPr preferRelativeResize="0"/>
          <p:nvPr/>
        </p:nvPicPr>
        <p:blipFill rotWithShape="1">
          <a:blip r:embed="rId7">
            <a:alphaModFix/>
          </a:blip>
          <a:srcRect b="0" l="0" r="0" t="0"/>
          <a:stretch/>
        </p:blipFill>
        <p:spPr>
          <a:xfrm>
            <a:off x="5389639" y="3814274"/>
            <a:ext cx="2505328" cy="3522430"/>
          </a:xfrm>
          <a:prstGeom prst="rect">
            <a:avLst/>
          </a:prstGeom>
          <a:noFill/>
          <a:ln>
            <a:noFill/>
          </a:ln>
        </p:spPr>
      </p:pic>
      <p:pic>
        <p:nvPicPr>
          <p:cNvPr id="125" name="Google Shape;125;p22"/>
          <p:cNvPicPr preferRelativeResize="0"/>
          <p:nvPr/>
        </p:nvPicPr>
        <p:blipFill rotWithShape="1">
          <a:blip r:embed="rId8">
            <a:alphaModFix/>
          </a:blip>
          <a:srcRect b="0" l="0" r="0" t="0"/>
          <a:stretch/>
        </p:blipFill>
        <p:spPr>
          <a:xfrm rot="-2351188">
            <a:off x="7350769" y="2859610"/>
            <a:ext cx="3879516" cy="4695332"/>
          </a:xfrm>
          <a:prstGeom prst="rect">
            <a:avLst/>
          </a:prstGeom>
          <a:noFill/>
          <a:ln>
            <a:noFill/>
          </a:ln>
        </p:spPr>
      </p:pic>
      <p:sp>
        <p:nvSpPr>
          <p:cNvPr id="126" name="Google Shape;126;p22"/>
          <p:cNvSpPr txBox="1"/>
          <p:nvPr/>
        </p:nvSpPr>
        <p:spPr>
          <a:xfrm>
            <a:off x="337800" y="910300"/>
            <a:ext cx="2505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Pacifico"/>
                <a:ea typeface="Pacifico"/>
                <a:cs typeface="Pacifico"/>
                <a:sym typeface="Pacifico"/>
              </a:rPr>
              <a:t>Theme Brief</a:t>
            </a:r>
            <a:endParaRPr sz="2700">
              <a:solidFill>
                <a:schemeClr val="lt1"/>
              </a:solidFill>
              <a:latin typeface="Pacifico"/>
              <a:ea typeface="Pacifico"/>
              <a:cs typeface="Pacifico"/>
              <a:sym typeface="Pacifico"/>
            </a:endParaRPr>
          </a:p>
          <a:p>
            <a:pPr indent="0" lvl="0" marL="0" rtl="0" algn="l">
              <a:spcBef>
                <a:spcPts val="0"/>
              </a:spcBef>
              <a:spcAft>
                <a:spcPts val="0"/>
              </a:spcAft>
              <a:buNone/>
            </a:pPr>
            <a:r>
              <a:t/>
            </a:r>
            <a:endParaRPr sz="2700">
              <a:solidFill>
                <a:schemeClr val="lt1"/>
              </a:solidFill>
              <a:latin typeface="Pacifico"/>
              <a:ea typeface="Pacifico"/>
              <a:cs typeface="Pacifico"/>
              <a:sym typeface="Pacifico"/>
            </a:endParaRPr>
          </a:p>
          <a:p>
            <a:pPr indent="0" lvl="0" marL="0" rtl="0" algn="l">
              <a:spcBef>
                <a:spcPts val="0"/>
              </a:spcBef>
              <a:spcAft>
                <a:spcPts val="0"/>
              </a:spcAft>
              <a:buNone/>
            </a:pPr>
            <a:r>
              <a:rPr lang="en" sz="2700">
                <a:solidFill>
                  <a:schemeClr val="lt1"/>
                </a:solidFill>
                <a:latin typeface="Pacifico"/>
                <a:ea typeface="Pacifico"/>
                <a:cs typeface="Pacifico"/>
                <a:sym typeface="Pacifico"/>
              </a:rPr>
              <a:t>( </a:t>
            </a:r>
            <a:r>
              <a:rPr lang="en" sz="2700">
                <a:solidFill>
                  <a:schemeClr val="lt1"/>
                </a:solidFill>
                <a:latin typeface="Pacifico"/>
                <a:ea typeface="Pacifico"/>
                <a:cs typeface="Pacifico"/>
                <a:sym typeface="Pacifico"/>
              </a:rPr>
              <a:t>The Day of </a:t>
            </a:r>
            <a:endParaRPr sz="2700">
              <a:solidFill>
                <a:schemeClr val="lt1"/>
              </a:solidFill>
              <a:latin typeface="Pacifico"/>
              <a:ea typeface="Pacifico"/>
              <a:cs typeface="Pacifico"/>
              <a:sym typeface="Pacifico"/>
            </a:endParaRPr>
          </a:p>
          <a:p>
            <a:pPr indent="0" lvl="0" marL="0" rtl="0" algn="l">
              <a:spcBef>
                <a:spcPts val="0"/>
              </a:spcBef>
              <a:spcAft>
                <a:spcPts val="0"/>
              </a:spcAft>
              <a:buNone/>
            </a:pPr>
            <a:r>
              <a:t/>
            </a:r>
            <a:endParaRPr sz="1700">
              <a:solidFill>
                <a:schemeClr val="lt1"/>
              </a:solidFill>
              <a:latin typeface="Pacifico"/>
              <a:ea typeface="Pacifico"/>
              <a:cs typeface="Pacifico"/>
              <a:sym typeface="Pacifico"/>
            </a:endParaRPr>
          </a:p>
          <a:p>
            <a:pPr indent="0" lvl="0" marL="0" rtl="0" algn="l">
              <a:spcBef>
                <a:spcPts val="0"/>
              </a:spcBef>
              <a:spcAft>
                <a:spcPts val="0"/>
              </a:spcAft>
              <a:buNone/>
            </a:pPr>
            <a:r>
              <a:rPr lang="en" sz="2700">
                <a:solidFill>
                  <a:schemeClr val="lt1"/>
                </a:solidFill>
                <a:latin typeface="Pacifico"/>
                <a:ea typeface="Pacifico"/>
                <a:cs typeface="Pacifico"/>
                <a:sym typeface="Pacifico"/>
              </a:rPr>
              <a:t>   </a:t>
            </a:r>
            <a:r>
              <a:rPr lang="en" sz="2700">
                <a:solidFill>
                  <a:schemeClr val="lt1"/>
                </a:solidFill>
                <a:latin typeface="Pacifico"/>
                <a:ea typeface="Pacifico"/>
                <a:cs typeface="Pacifico"/>
                <a:sym typeface="Pacifico"/>
              </a:rPr>
              <a:t>The Dead  )</a:t>
            </a:r>
            <a:endParaRPr>
              <a:solidFill>
                <a:schemeClr val="lt1"/>
              </a:solidFill>
            </a:endParaRPr>
          </a:p>
        </p:txBody>
      </p:sp>
      <p:sp>
        <p:nvSpPr>
          <p:cNvPr id="127" name="Google Shape;127;p22"/>
          <p:cNvSpPr txBox="1"/>
          <p:nvPr/>
        </p:nvSpPr>
        <p:spPr>
          <a:xfrm>
            <a:off x="2843100" y="153700"/>
            <a:ext cx="5757000" cy="362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lt1"/>
                </a:solidFill>
                <a:latin typeface="Times New Roman"/>
                <a:ea typeface="Times New Roman"/>
                <a:cs typeface="Times New Roman"/>
                <a:sym typeface="Times New Roman"/>
              </a:rPr>
              <a:t>The day of the dead is a long tradition of art depicting skeletons in </a:t>
            </a:r>
            <a:r>
              <a:rPr lang="en">
                <a:solidFill>
                  <a:schemeClr val="lt1"/>
                </a:solidFill>
                <a:latin typeface="Times New Roman"/>
                <a:ea typeface="Times New Roman"/>
                <a:cs typeface="Times New Roman"/>
                <a:sym typeface="Times New Roman"/>
              </a:rPr>
              <a:t>mexico. It is not like halloween or trick or treating. It has much deeper meaning into it. The skull face paint represent their ancestors who have passed on and celebrates their beauty and necessity of Mexican history. </a:t>
            </a:r>
            <a:endParaRPr>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a:solidFill>
                  <a:schemeClr val="lt1"/>
                </a:solidFill>
                <a:latin typeface="Times New Roman"/>
                <a:ea typeface="Times New Roman"/>
                <a:cs typeface="Times New Roman"/>
                <a:sym typeface="Times New Roman"/>
              </a:rPr>
              <a:t>The day of the dead is the way to celebrates both life &amp; death. Flower, butterflies &amp; skulls are symbols of this day. Flower &amp; dust, love &amp; loss; our lives are filled with both. It has inspired me to understand that the death is necessary but it’s not the end. The bond between family can never end with death.</a:t>
            </a:r>
            <a:endParaRPr>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a:solidFill>
                  <a:schemeClr val="lt1"/>
                </a:solidFill>
                <a:latin typeface="Times New Roman"/>
                <a:ea typeface="Times New Roman"/>
                <a:cs typeface="Times New Roman"/>
                <a:sym typeface="Times New Roman"/>
              </a:rPr>
              <a:t>I can use the symbols as motif, 2d pattern manipulation, print. I can use color as red that represents blood &amp; life, purple that represents mourning &amp; grief, yellow, orrange, pink etc. With this theme ornaments can be made also.</a:t>
            </a:r>
            <a:endParaRPr>
              <a:solidFill>
                <a:srgbClr val="FF99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23"/>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24"/>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0" y="0"/>
            <a:ext cx="9143998"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6"/>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7"/>
          <p:cNvPicPr preferRelativeResize="0"/>
          <p:nvPr/>
        </p:nvPicPr>
        <p:blipFill>
          <a:blip r:embed="rId3">
            <a:alphaModFix/>
          </a:blip>
          <a:stretch>
            <a:fillRect/>
          </a:stretch>
        </p:blipFill>
        <p:spPr>
          <a:xfrm>
            <a:off x="-26275" y="0"/>
            <a:ext cx="9170275" cy="5143501"/>
          </a:xfrm>
          <a:prstGeom prst="rect">
            <a:avLst/>
          </a:prstGeom>
          <a:noFill/>
          <a:ln>
            <a:noFill/>
          </a:ln>
        </p:spPr>
      </p:pic>
      <p:sp>
        <p:nvSpPr>
          <p:cNvPr id="156" name="Google Shape;15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7"/>
          <p:cNvPicPr preferRelativeResize="0"/>
          <p:nvPr/>
        </p:nvPicPr>
        <p:blipFill>
          <a:blip r:embed="rId4">
            <a:alphaModFix/>
          </a:blip>
          <a:stretch>
            <a:fillRect/>
          </a:stretch>
        </p:blipFill>
        <p:spPr>
          <a:xfrm>
            <a:off x="485950" y="1735476"/>
            <a:ext cx="1906907" cy="1343439"/>
          </a:xfrm>
          <a:prstGeom prst="rect">
            <a:avLst/>
          </a:prstGeom>
          <a:noFill/>
          <a:ln>
            <a:noFill/>
          </a:ln>
        </p:spPr>
      </p:pic>
      <p:sp>
        <p:nvSpPr>
          <p:cNvPr id="158" name="Google Shape;158;p27"/>
          <p:cNvSpPr txBox="1"/>
          <p:nvPr/>
        </p:nvSpPr>
        <p:spPr>
          <a:xfrm>
            <a:off x="2462275" y="2219921"/>
            <a:ext cx="56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3”</a:t>
            </a:r>
            <a:endParaRPr b="1" sz="1800"/>
          </a:p>
        </p:txBody>
      </p:sp>
      <p:sp>
        <p:nvSpPr>
          <p:cNvPr id="159" name="Google Shape;159;p27"/>
          <p:cNvSpPr txBox="1"/>
          <p:nvPr/>
        </p:nvSpPr>
        <p:spPr>
          <a:xfrm>
            <a:off x="1154630" y="3174303"/>
            <a:ext cx="56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5</a:t>
            </a:r>
            <a:r>
              <a:rPr b="1" lang="en" sz="1800"/>
              <a:t>”</a:t>
            </a:r>
            <a:endParaRPr b="1" sz="1800"/>
          </a:p>
        </p:txBody>
      </p:sp>
      <p:sp>
        <p:nvSpPr>
          <p:cNvPr id="160" name="Google Shape;160;p27"/>
          <p:cNvSpPr txBox="1"/>
          <p:nvPr/>
        </p:nvSpPr>
        <p:spPr>
          <a:xfrm>
            <a:off x="271350" y="3731375"/>
            <a:ext cx="2607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This motif will be placed the middle of the dress </a:t>
            </a:r>
            <a:endParaRPr b="1"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of style 9</a:t>
            </a:r>
            <a:endParaRPr b="1" sz="1600">
              <a:latin typeface="Times New Roman"/>
              <a:ea typeface="Times New Roman"/>
              <a:cs typeface="Times New Roman"/>
              <a:sym typeface="Times New Roman"/>
            </a:endParaRPr>
          </a:p>
        </p:txBody>
      </p:sp>
      <p:pic>
        <p:nvPicPr>
          <p:cNvPr id="161" name="Google Shape;161;p27"/>
          <p:cNvPicPr preferRelativeResize="0"/>
          <p:nvPr/>
        </p:nvPicPr>
        <p:blipFill>
          <a:blip r:embed="rId5">
            <a:alphaModFix/>
          </a:blip>
          <a:stretch>
            <a:fillRect/>
          </a:stretch>
        </p:blipFill>
        <p:spPr>
          <a:xfrm>
            <a:off x="3303213" y="1735475"/>
            <a:ext cx="1906900" cy="1343450"/>
          </a:xfrm>
          <a:prstGeom prst="rect">
            <a:avLst/>
          </a:prstGeom>
          <a:noFill/>
          <a:ln>
            <a:noFill/>
          </a:ln>
        </p:spPr>
      </p:pic>
      <p:sp>
        <p:nvSpPr>
          <p:cNvPr id="162" name="Google Shape;162;p27"/>
          <p:cNvSpPr txBox="1"/>
          <p:nvPr/>
        </p:nvSpPr>
        <p:spPr>
          <a:xfrm>
            <a:off x="5305800" y="2176346"/>
            <a:ext cx="56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1</a:t>
            </a:r>
            <a:r>
              <a:rPr b="1" lang="en" sz="1800"/>
              <a:t>”</a:t>
            </a:r>
            <a:endParaRPr b="1" sz="1800"/>
          </a:p>
        </p:txBody>
      </p:sp>
      <p:sp>
        <p:nvSpPr>
          <p:cNvPr id="163" name="Google Shape;163;p27"/>
          <p:cNvSpPr txBox="1"/>
          <p:nvPr/>
        </p:nvSpPr>
        <p:spPr>
          <a:xfrm>
            <a:off x="4088925" y="3174296"/>
            <a:ext cx="56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1”</a:t>
            </a:r>
            <a:endParaRPr b="1" sz="1800"/>
          </a:p>
        </p:txBody>
      </p:sp>
      <p:sp>
        <p:nvSpPr>
          <p:cNvPr id="164" name="Google Shape;164;p27"/>
          <p:cNvSpPr txBox="1"/>
          <p:nvPr/>
        </p:nvSpPr>
        <p:spPr>
          <a:xfrm>
            <a:off x="3138725" y="3731375"/>
            <a:ext cx="2607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This motif will be placed the middle of the dress </a:t>
            </a:r>
            <a:endParaRPr b="1"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of style 8</a:t>
            </a:r>
            <a:endParaRPr b="1" sz="1600">
              <a:latin typeface="Times New Roman"/>
              <a:ea typeface="Times New Roman"/>
              <a:cs typeface="Times New Roman"/>
              <a:sym typeface="Times New Roman"/>
            </a:endParaRPr>
          </a:p>
        </p:txBody>
      </p:sp>
      <p:sp>
        <p:nvSpPr>
          <p:cNvPr id="165" name="Google Shape;165;p27"/>
          <p:cNvSpPr txBox="1"/>
          <p:nvPr/>
        </p:nvSpPr>
        <p:spPr>
          <a:xfrm>
            <a:off x="6006100" y="3636000"/>
            <a:ext cx="2607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This motif will be placed the middle of the dress </a:t>
            </a:r>
            <a:endParaRPr b="1"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of style 5</a:t>
            </a:r>
            <a:endParaRPr b="1" sz="1600">
              <a:latin typeface="Times New Roman"/>
              <a:ea typeface="Times New Roman"/>
              <a:cs typeface="Times New Roman"/>
              <a:sym typeface="Times New Roman"/>
            </a:endParaRPr>
          </a:p>
        </p:txBody>
      </p:sp>
      <p:pic>
        <p:nvPicPr>
          <p:cNvPr id="166" name="Google Shape;166;p27"/>
          <p:cNvPicPr preferRelativeResize="0"/>
          <p:nvPr/>
        </p:nvPicPr>
        <p:blipFill>
          <a:blip r:embed="rId6">
            <a:alphaModFix/>
          </a:blip>
          <a:stretch>
            <a:fillRect/>
          </a:stretch>
        </p:blipFill>
        <p:spPr>
          <a:xfrm>
            <a:off x="6194875" y="1676900"/>
            <a:ext cx="1906900" cy="1343450"/>
          </a:xfrm>
          <a:prstGeom prst="rect">
            <a:avLst/>
          </a:prstGeom>
          <a:noFill/>
          <a:ln>
            <a:noFill/>
          </a:ln>
        </p:spPr>
      </p:pic>
      <p:sp>
        <p:nvSpPr>
          <p:cNvPr id="167" name="Google Shape;167;p27"/>
          <p:cNvSpPr txBox="1"/>
          <p:nvPr/>
        </p:nvSpPr>
        <p:spPr>
          <a:xfrm>
            <a:off x="8218700" y="2117775"/>
            <a:ext cx="67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1.5”</a:t>
            </a:r>
            <a:endParaRPr b="1" sz="1800"/>
          </a:p>
        </p:txBody>
      </p:sp>
      <p:sp>
        <p:nvSpPr>
          <p:cNvPr id="168" name="Google Shape;168;p27"/>
          <p:cNvSpPr txBox="1"/>
          <p:nvPr/>
        </p:nvSpPr>
        <p:spPr>
          <a:xfrm>
            <a:off x="6810225" y="3174300"/>
            <a:ext cx="67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1.5”</a:t>
            </a:r>
            <a:endParaRPr b="1" sz="1800"/>
          </a:p>
        </p:txBody>
      </p:sp>
      <p:pic>
        <p:nvPicPr>
          <p:cNvPr id="169" name="Google Shape;169;p27"/>
          <p:cNvPicPr preferRelativeResize="0"/>
          <p:nvPr/>
        </p:nvPicPr>
        <p:blipFill>
          <a:blip r:embed="rId7">
            <a:alphaModFix/>
          </a:blip>
          <a:stretch>
            <a:fillRect/>
          </a:stretch>
        </p:blipFill>
        <p:spPr>
          <a:xfrm>
            <a:off x="2613088" y="375450"/>
            <a:ext cx="4524375" cy="685800"/>
          </a:xfrm>
          <a:prstGeom prst="rect">
            <a:avLst/>
          </a:prstGeom>
          <a:noFill/>
          <a:ln>
            <a:noFill/>
          </a:ln>
        </p:spPr>
      </p:pic>
      <p:sp>
        <p:nvSpPr>
          <p:cNvPr id="170" name="Google Shape;170;p27"/>
          <p:cNvSpPr txBox="1"/>
          <p:nvPr/>
        </p:nvSpPr>
        <p:spPr>
          <a:xfrm>
            <a:off x="3031963" y="384150"/>
            <a:ext cx="4105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Lobster"/>
                <a:ea typeface="Lobster"/>
                <a:cs typeface="Lobster"/>
                <a:sym typeface="Lobster"/>
              </a:rPr>
              <a:t>Motif Placement Board</a:t>
            </a:r>
            <a:endParaRPr sz="3200">
              <a:latin typeface="Lobster"/>
              <a:ea typeface="Lobster"/>
              <a:cs typeface="Lobster"/>
              <a:sym typeface="Lobs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6" name="Google Shape;176;p28"/>
          <p:cNvPicPr preferRelativeResize="0"/>
          <p:nvPr/>
        </p:nvPicPr>
        <p:blipFill>
          <a:blip r:embed="rId3">
            <a:alphaModFix/>
          </a:blip>
          <a:stretch>
            <a:fillRect/>
          </a:stretch>
        </p:blipFill>
        <p:spPr>
          <a:xfrm>
            <a:off x="0" y="0"/>
            <a:ext cx="9144001" cy="5143499"/>
          </a:xfrm>
          <a:prstGeom prst="rect">
            <a:avLst/>
          </a:prstGeom>
          <a:noFill/>
          <a:ln>
            <a:noFill/>
          </a:ln>
        </p:spPr>
      </p:pic>
      <p:pic>
        <p:nvPicPr>
          <p:cNvPr id="177" name="Google Shape;177;p28"/>
          <p:cNvPicPr preferRelativeResize="0"/>
          <p:nvPr/>
        </p:nvPicPr>
        <p:blipFill>
          <a:blip r:embed="rId4">
            <a:alphaModFix/>
          </a:blip>
          <a:stretch>
            <a:fillRect/>
          </a:stretch>
        </p:blipFill>
        <p:spPr>
          <a:xfrm>
            <a:off x="521325" y="1310776"/>
            <a:ext cx="1906907" cy="1343439"/>
          </a:xfrm>
          <a:prstGeom prst="rect">
            <a:avLst/>
          </a:prstGeom>
          <a:noFill/>
          <a:ln>
            <a:noFill/>
          </a:ln>
        </p:spPr>
      </p:pic>
      <p:pic>
        <p:nvPicPr>
          <p:cNvPr id="178" name="Google Shape;178;p28"/>
          <p:cNvPicPr preferRelativeResize="0"/>
          <p:nvPr/>
        </p:nvPicPr>
        <p:blipFill>
          <a:blip r:embed="rId5">
            <a:alphaModFix/>
          </a:blip>
          <a:stretch>
            <a:fillRect/>
          </a:stretch>
        </p:blipFill>
        <p:spPr>
          <a:xfrm>
            <a:off x="719650" y="3239375"/>
            <a:ext cx="1297650" cy="1152600"/>
          </a:xfrm>
          <a:prstGeom prst="rect">
            <a:avLst/>
          </a:prstGeom>
          <a:noFill/>
          <a:ln cap="flat" cmpd="sng" w="28575">
            <a:solidFill>
              <a:srgbClr val="0D050E"/>
            </a:solidFill>
            <a:prstDash val="solid"/>
            <a:round/>
            <a:headEnd len="sm" w="sm" type="none"/>
            <a:tailEnd len="sm" w="sm" type="none"/>
          </a:ln>
        </p:spPr>
      </p:pic>
      <p:pic>
        <p:nvPicPr>
          <p:cNvPr id="179" name="Google Shape;179;p28"/>
          <p:cNvPicPr preferRelativeResize="0"/>
          <p:nvPr/>
        </p:nvPicPr>
        <p:blipFill>
          <a:blip r:embed="rId6">
            <a:alphaModFix/>
          </a:blip>
          <a:stretch>
            <a:fillRect/>
          </a:stretch>
        </p:blipFill>
        <p:spPr>
          <a:xfrm>
            <a:off x="3515563" y="1310775"/>
            <a:ext cx="1906900" cy="1343450"/>
          </a:xfrm>
          <a:prstGeom prst="rect">
            <a:avLst/>
          </a:prstGeom>
          <a:noFill/>
          <a:ln>
            <a:noFill/>
          </a:ln>
        </p:spPr>
      </p:pic>
      <p:pic>
        <p:nvPicPr>
          <p:cNvPr id="180" name="Google Shape;180;p28"/>
          <p:cNvPicPr preferRelativeResize="0"/>
          <p:nvPr/>
        </p:nvPicPr>
        <p:blipFill>
          <a:blip r:embed="rId7">
            <a:alphaModFix/>
          </a:blip>
          <a:stretch>
            <a:fillRect/>
          </a:stretch>
        </p:blipFill>
        <p:spPr>
          <a:xfrm>
            <a:off x="3824538" y="3256075"/>
            <a:ext cx="1293375" cy="1152600"/>
          </a:xfrm>
          <a:prstGeom prst="rect">
            <a:avLst/>
          </a:prstGeom>
          <a:noFill/>
          <a:ln>
            <a:noFill/>
          </a:ln>
        </p:spPr>
      </p:pic>
      <p:sp>
        <p:nvSpPr>
          <p:cNvPr id="181" name="Google Shape;181;p28"/>
          <p:cNvSpPr/>
          <p:nvPr/>
        </p:nvSpPr>
        <p:spPr>
          <a:xfrm>
            <a:off x="3822325" y="3256075"/>
            <a:ext cx="1297800" cy="1152600"/>
          </a:xfrm>
          <a:prstGeom prst="rect">
            <a:avLst/>
          </a:prstGeom>
          <a:noFill/>
          <a:ln cap="flat" cmpd="sng" w="28575">
            <a:solidFill>
              <a:srgbClr val="0D05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8"/>
          <p:cNvPicPr preferRelativeResize="0"/>
          <p:nvPr/>
        </p:nvPicPr>
        <p:blipFill>
          <a:blip r:embed="rId8">
            <a:alphaModFix/>
          </a:blip>
          <a:stretch>
            <a:fillRect/>
          </a:stretch>
        </p:blipFill>
        <p:spPr>
          <a:xfrm>
            <a:off x="6509800" y="1252200"/>
            <a:ext cx="1906900" cy="1343450"/>
          </a:xfrm>
          <a:prstGeom prst="rect">
            <a:avLst/>
          </a:prstGeom>
          <a:noFill/>
          <a:ln>
            <a:noFill/>
          </a:ln>
        </p:spPr>
      </p:pic>
      <p:pic>
        <p:nvPicPr>
          <p:cNvPr id="183" name="Google Shape;183;p28"/>
          <p:cNvPicPr preferRelativeResize="0"/>
          <p:nvPr/>
        </p:nvPicPr>
        <p:blipFill>
          <a:blip r:embed="rId9">
            <a:alphaModFix/>
          </a:blip>
          <a:stretch>
            <a:fillRect/>
          </a:stretch>
        </p:blipFill>
        <p:spPr>
          <a:xfrm>
            <a:off x="6771200" y="3118775"/>
            <a:ext cx="1196931" cy="1152600"/>
          </a:xfrm>
          <a:prstGeom prst="rect">
            <a:avLst/>
          </a:prstGeom>
          <a:noFill/>
          <a:ln>
            <a:noFill/>
          </a:ln>
        </p:spPr>
      </p:pic>
      <p:sp>
        <p:nvSpPr>
          <p:cNvPr id="184" name="Google Shape;184;p28"/>
          <p:cNvSpPr/>
          <p:nvPr/>
        </p:nvSpPr>
        <p:spPr>
          <a:xfrm>
            <a:off x="6771500" y="3102625"/>
            <a:ext cx="1227000" cy="1152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8"/>
          <p:cNvPicPr preferRelativeResize="0"/>
          <p:nvPr/>
        </p:nvPicPr>
        <p:blipFill>
          <a:blip r:embed="rId10">
            <a:alphaModFix/>
          </a:blip>
          <a:stretch>
            <a:fillRect/>
          </a:stretch>
        </p:blipFill>
        <p:spPr>
          <a:xfrm>
            <a:off x="2613088" y="375450"/>
            <a:ext cx="4524375" cy="685800"/>
          </a:xfrm>
          <a:prstGeom prst="rect">
            <a:avLst/>
          </a:prstGeom>
          <a:noFill/>
          <a:ln>
            <a:noFill/>
          </a:ln>
        </p:spPr>
      </p:pic>
      <p:sp>
        <p:nvSpPr>
          <p:cNvPr id="186" name="Google Shape;186;p28"/>
          <p:cNvSpPr txBox="1"/>
          <p:nvPr/>
        </p:nvSpPr>
        <p:spPr>
          <a:xfrm>
            <a:off x="3822325" y="379800"/>
            <a:ext cx="237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Lobster"/>
                <a:ea typeface="Lobster"/>
                <a:cs typeface="Lobster"/>
                <a:sym typeface="Lobster"/>
              </a:rPr>
              <a:t>Print Board</a:t>
            </a:r>
            <a:endParaRPr/>
          </a:p>
        </p:txBody>
      </p:sp>
      <p:sp>
        <p:nvSpPr>
          <p:cNvPr id="187" name="Google Shape;187;p28"/>
          <p:cNvSpPr/>
          <p:nvPr/>
        </p:nvSpPr>
        <p:spPr>
          <a:xfrm>
            <a:off x="1297675" y="2807700"/>
            <a:ext cx="188700" cy="294900"/>
          </a:xfrm>
          <a:prstGeom prst="downArrow">
            <a:avLst>
              <a:gd fmla="val 50000" name="adj1"/>
              <a:gd fmla="val 50000" name="adj2"/>
            </a:avLst>
          </a:prstGeom>
          <a:solidFill>
            <a:srgbClr val="0D050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4374650" y="2807700"/>
            <a:ext cx="188700" cy="294900"/>
          </a:xfrm>
          <a:prstGeom prst="downArrow">
            <a:avLst>
              <a:gd fmla="val 50000" name="adj1"/>
              <a:gd fmla="val 50000" name="adj2"/>
            </a:avLst>
          </a:prstGeom>
          <a:solidFill>
            <a:srgbClr val="0D050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7290650" y="2701688"/>
            <a:ext cx="188700" cy="294900"/>
          </a:xfrm>
          <a:prstGeom prst="downArrow">
            <a:avLst>
              <a:gd fmla="val 50000" name="adj1"/>
              <a:gd fmla="val 50000" name="adj2"/>
            </a:avLst>
          </a:prstGeom>
          <a:solidFill>
            <a:srgbClr val="0D050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9"/>
          <p:cNvPicPr preferRelativeResize="0"/>
          <p:nvPr/>
        </p:nvPicPr>
        <p:blipFill>
          <a:blip r:embed="rId3">
            <a:alphaModFix/>
          </a:blip>
          <a:stretch>
            <a:fillRect/>
          </a:stretch>
        </p:blipFill>
        <p:spPr>
          <a:xfrm>
            <a:off x="0" y="0"/>
            <a:ext cx="9144001" cy="5143499"/>
          </a:xfrm>
          <a:prstGeom prst="rect">
            <a:avLst/>
          </a:prstGeom>
          <a:noFill/>
          <a:ln>
            <a:noFill/>
          </a:ln>
        </p:spPr>
      </p:pic>
      <p:sp>
        <p:nvSpPr>
          <p:cNvPr id="195" name="Google Shape;19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29"/>
          <p:cNvPicPr preferRelativeResize="0"/>
          <p:nvPr/>
        </p:nvPicPr>
        <p:blipFill>
          <a:blip r:embed="rId4">
            <a:alphaModFix/>
          </a:blip>
          <a:stretch>
            <a:fillRect/>
          </a:stretch>
        </p:blipFill>
        <p:spPr>
          <a:xfrm>
            <a:off x="801200" y="1745488"/>
            <a:ext cx="1794125" cy="1652525"/>
          </a:xfrm>
          <a:prstGeom prst="rect">
            <a:avLst/>
          </a:prstGeom>
          <a:noFill/>
          <a:ln>
            <a:noFill/>
          </a:ln>
        </p:spPr>
      </p:pic>
      <p:pic>
        <p:nvPicPr>
          <p:cNvPr id="197" name="Google Shape;197;p29"/>
          <p:cNvPicPr preferRelativeResize="0"/>
          <p:nvPr/>
        </p:nvPicPr>
        <p:blipFill>
          <a:blip r:embed="rId5">
            <a:alphaModFix/>
          </a:blip>
          <a:stretch>
            <a:fillRect/>
          </a:stretch>
        </p:blipFill>
        <p:spPr>
          <a:xfrm>
            <a:off x="3703276" y="1745488"/>
            <a:ext cx="1794125" cy="1652525"/>
          </a:xfrm>
          <a:prstGeom prst="rect">
            <a:avLst/>
          </a:prstGeom>
          <a:noFill/>
          <a:ln>
            <a:noFill/>
          </a:ln>
        </p:spPr>
      </p:pic>
      <p:pic>
        <p:nvPicPr>
          <p:cNvPr id="198" name="Google Shape;198;p29"/>
          <p:cNvPicPr preferRelativeResize="0"/>
          <p:nvPr/>
        </p:nvPicPr>
        <p:blipFill>
          <a:blip r:embed="rId6">
            <a:alphaModFix/>
          </a:blip>
          <a:stretch>
            <a:fillRect/>
          </a:stretch>
        </p:blipFill>
        <p:spPr>
          <a:xfrm>
            <a:off x="6605350" y="1745488"/>
            <a:ext cx="1794125" cy="1652525"/>
          </a:xfrm>
          <a:prstGeom prst="rect">
            <a:avLst/>
          </a:prstGeom>
          <a:noFill/>
          <a:ln>
            <a:noFill/>
          </a:ln>
        </p:spPr>
      </p:pic>
      <p:sp>
        <p:nvSpPr>
          <p:cNvPr id="199" name="Google Shape;199;p29"/>
          <p:cNvSpPr txBox="1"/>
          <p:nvPr/>
        </p:nvSpPr>
        <p:spPr>
          <a:xfrm>
            <a:off x="271350" y="3731375"/>
            <a:ext cx="2607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This print will be placed the middle of the dress of style 3</a:t>
            </a:r>
            <a:endParaRPr b="1" sz="1600">
              <a:solidFill>
                <a:schemeClr val="dk1"/>
              </a:solidFill>
              <a:latin typeface="Times New Roman"/>
              <a:ea typeface="Times New Roman"/>
              <a:cs typeface="Times New Roman"/>
              <a:sym typeface="Times New Roman"/>
            </a:endParaRPr>
          </a:p>
        </p:txBody>
      </p:sp>
      <p:sp>
        <p:nvSpPr>
          <p:cNvPr id="200" name="Google Shape;200;p29"/>
          <p:cNvSpPr txBox="1"/>
          <p:nvPr/>
        </p:nvSpPr>
        <p:spPr>
          <a:xfrm>
            <a:off x="3278625" y="3731375"/>
            <a:ext cx="2607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This print will be placed the middle of the dress of style 7</a:t>
            </a:r>
            <a:endParaRPr b="1" sz="1600">
              <a:latin typeface="Times New Roman"/>
              <a:ea typeface="Times New Roman"/>
              <a:cs typeface="Times New Roman"/>
              <a:sym typeface="Times New Roman"/>
            </a:endParaRPr>
          </a:p>
        </p:txBody>
      </p:sp>
      <p:sp>
        <p:nvSpPr>
          <p:cNvPr id="201" name="Google Shape;201;p29"/>
          <p:cNvSpPr txBox="1"/>
          <p:nvPr/>
        </p:nvSpPr>
        <p:spPr>
          <a:xfrm>
            <a:off x="6285900" y="3731375"/>
            <a:ext cx="2607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This print will be placed the middle of the dress of style 1</a:t>
            </a:r>
            <a:endParaRPr b="1" sz="1600">
              <a:latin typeface="Times New Roman"/>
              <a:ea typeface="Times New Roman"/>
              <a:cs typeface="Times New Roman"/>
              <a:sym typeface="Times New Roman"/>
            </a:endParaRPr>
          </a:p>
        </p:txBody>
      </p:sp>
      <p:pic>
        <p:nvPicPr>
          <p:cNvPr id="202" name="Google Shape;202;p29"/>
          <p:cNvPicPr preferRelativeResize="0"/>
          <p:nvPr/>
        </p:nvPicPr>
        <p:blipFill>
          <a:blip r:embed="rId7">
            <a:alphaModFix/>
          </a:blip>
          <a:stretch>
            <a:fillRect/>
          </a:stretch>
        </p:blipFill>
        <p:spPr>
          <a:xfrm>
            <a:off x="2613088" y="375450"/>
            <a:ext cx="4524375" cy="685800"/>
          </a:xfrm>
          <a:prstGeom prst="rect">
            <a:avLst/>
          </a:prstGeom>
          <a:noFill/>
          <a:ln>
            <a:noFill/>
          </a:ln>
        </p:spPr>
      </p:pic>
      <p:sp>
        <p:nvSpPr>
          <p:cNvPr id="203" name="Google Shape;203;p29"/>
          <p:cNvSpPr txBox="1"/>
          <p:nvPr/>
        </p:nvSpPr>
        <p:spPr>
          <a:xfrm>
            <a:off x="2917038" y="379800"/>
            <a:ext cx="3916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Lobster"/>
                <a:ea typeface="Lobster"/>
                <a:cs typeface="Lobster"/>
                <a:sym typeface="Lobster"/>
              </a:rPr>
              <a:t>Print</a:t>
            </a:r>
            <a:r>
              <a:rPr lang="en" sz="3200">
                <a:solidFill>
                  <a:schemeClr val="dk1"/>
                </a:solidFill>
                <a:latin typeface="Lobster"/>
                <a:ea typeface="Lobster"/>
                <a:cs typeface="Lobster"/>
                <a:sym typeface="Lobster"/>
              </a:rPr>
              <a:t> Placement Board</a:t>
            </a:r>
            <a:endParaRPr/>
          </a:p>
        </p:txBody>
      </p:sp>
      <p:sp>
        <p:nvSpPr>
          <p:cNvPr id="204" name="Google Shape;204;p29"/>
          <p:cNvSpPr/>
          <p:nvPr/>
        </p:nvSpPr>
        <p:spPr>
          <a:xfrm>
            <a:off x="790400" y="1734150"/>
            <a:ext cx="1794000" cy="1652400"/>
          </a:xfrm>
          <a:prstGeom prst="rect">
            <a:avLst/>
          </a:prstGeom>
          <a:noFill/>
          <a:ln cap="flat" cmpd="sng" w="28575">
            <a:solidFill>
              <a:srgbClr val="0D05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6605350" y="1745563"/>
            <a:ext cx="1794000" cy="1652400"/>
          </a:xfrm>
          <a:prstGeom prst="rect">
            <a:avLst/>
          </a:prstGeom>
          <a:noFill/>
          <a:ln cap="flat" cmpd="sng" w="28575">
            <a:solidFill>
              <a:srgbClr val="0D05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3703325" y="1734150"/>
            <a:ext cx="1794000" cy="1652400"/>
          </a:xfrm>
          <a:prstGeom prst="rect">
            <a:avLst/>
          </a:prstGeom>
          <a:noFill/>
          <a:ln cap="flat" cmpd="sng" w="28575">
            <a:solidFill>
              <a:srgbClr val="0D05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30"/>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 name="Google Shape;64;p14"/>
          <p:cNvPicPr preferRelativeResize="0"/>
          <p:nvPr/>
        </p:nvPicPr>
        <p:blipFill>
          <a:blip r:embed="rId3">
            <a:alphaModFix/>
          </a:blip>
          <a:stretch>
            <a:fillRect/>
          </a:stretch>
        </p:blipFill>
        <p:spPr>
          <a:xfrm>
            <a:off x="0" y="0"/>
            <a:ext cx="9143999" cy="5143500"/>
          </a:xfrm>
          <a:prstGeom prst="rect">
            <a:avLst/>
          </a:prstGeom>
          <a:noFill/>
          <a:ln>
            <a:noFill/>
          </a:ln>
        </p:spPr>
      </p:pic>
      <p:sp>
        <p:nvSpPr>
          <p:cNvPr id="65" name="Google Shape;65;p14"/>
          <p:cNvSpPr txBox="1"/>
          <p:nvPr/>
        </p:nvSpPr>
        <p:spPr>
          <a:xfrm>
            <a:off x="2099575" y="1235625"/>
            <a:ext cx="19590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obster"/>
                <a:ea typeface="Lobster"/>
                <a:cs typeface="Lobster"/>
                <a:sym typeface="Lobster"/>
              </a:rPr>
              <a:t>Submitted To</a:t>
            </a:r>
            <a:endParaRPr sz="1800">
              <a:solidFill>
                <a:schemeClr val="lt1"/>
              </a:solidFill>
              <a:latin typeface="Lobster"/>
              <a:ea typeface="Lobster"/>
              <a:cs typeface="Lobster"/>
              <a:sym typeface="Lobster"/>
            </a:endParaRPr>
          </a:p>
          <a:p>
            <a:pPr indent="0" lvl="0" marL="0" rtl="0" algn="l">
              <a:spcBef>
                <a:spcPts val="0"/>
              </a:spcBef>
              <a:spcAft>
                <a:spcPts val="0"/>
              </a:spcAft>
              <a:buNone/>
            </a:pPr>
            <a:r>
              <a:t/>
            </a:r>
            <a:endParaRPr>
              <a:solidFill>
                <a:schemeClr val="lt1"/>
              </a:solidFill>
            </a:endParaRPr>
          </a:p>
          <a:p>
            <a:pPr indent="0" lvl="0" marL="0" rtl="0" algn="l">
              <a:lnSpc>
                <a:spcPct val="150000"/>
              </a:lnSpc>
              <a:spcBef>
                <a:spcPts val="0"/>
              </a:spcBef>
              <a:spcAft>
                <a:spcPts val="0"/>
              </a:spcAft>
              <a:buNone/>
            </a:pPr>
            <a:r>
              <a:rPr lang="en">
                <a:solidFill>
                  <a:schemeClr val="lt1"/>
                </a:solidFill>
              </a:rPr>
              <a:t>Sadia Haque Oishe</a:t>
            </a:r>
            <a:endParaRPr>
              <a:solidFill>
                <a:schemeClr val="lt1"/>
              </a:solidFill>
            </a:endParaRPr>
          </a:p>
          <a:p>
            <a:pPr indent="0" lvl="0" marL="0" rtl="0" algn="l">
              <a:lnSpc>
                <a:spcPct val="150000"/>
              </a:lnSpc>
              <a:spcBef>
                <a:spcPts val="0"/>
              </a:spcBef>
              <a:spcAft>
                <a:spcPts val="0"/>
              </a:spcAft>
              <a:buNone/>
            </a:pPr>
            <a:r>
              <a:rPr lang="en">
                <a:solidFill>
                  <a:schemeClr val="lt1"/>
                </a:solidFill>
              </a:rPr>
              <a:t>Lecturer</a:t>
            </a:r>
            <a:endParaRPr>
              <a:solidFill>
                <a:schemeClr val="lt1"/>
              </a:solidFill>
            </a:endParaRPr>
          </a:p>
          <a:p>
            <a:pPr indent="0" lvl="0" marL="0" rtl="0" algn="l">
              <a:lnSpc>
                <a:spcPct val="150000"/>
              </a:lnSpc>
              <a:spcBef>
                <a:spcPts val="0"/>
              </a:spcBef>
              <a:spcAft>
                <a:spcPts val="0"/>
              </a:spcAft>
              <a:buNone/>
            </a:pPr>
            <a:r>
              <a:rPr lang="en">
                <a:solidFill>
                  <a:schemeClr val="lt1"/>
                </a:solidFill>
              </a:rPr>
              <a:t>Dept. of FDT</a:t>
            </a:r>
            <a:endParaRPr>
              <a:solidFill>
                <a:schemeClr val="lt1"/>
              </a:solidFill>
            </a:endParaRPr>
          </a:p>
        </p:txBody>
      </p:sp>
      <p:sp>
        <p:nvSpPr>
          <p:cNvPr id="66" name="Google Shape;66;p14"/>
          <p:cNvSpPr txBox="1"/>
          <p:nvPr/>
        </p:nvSpPr>
        <p:spPr>
          <a:xfrm>
            <a:off x="5014575" y="2272100"/>
            <a:ext cx="19590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obster"/>
                <a:ea typeface="Lobster"/>
                <a:cs typeface="Lobster"/>
                <a:sym typeface="Lobster"/>
              </a:rPr>
              <a:t>Submitted By</a:t>
            </a:r>
            <a:endParaRPr sz="1800">
              <a:solidFill>
                <a:schemeClr val="lt1"/>
              </a:solidFill>
              <a:latin typeface="Lobster"/>
              <a:ea typeface="Lobster"/>
              <a:cs typeface="Lobster"/>
              <a:sym typeface="Lobster"/>
            </a:endParaRPr>
          </a:p>
          <a:p>
            <a:pPr indent="0" lvl="0" marL="0" rtl="0" algn="l">
              <a:spcBef>
                <a:spcPts val="0"/>
              </a:spcBef>
              <a:spcAft>
                <a:spcPts val="0"/>
              </a:spcAft>
              <a:buNone/>
            </a:pPr>
            <a:r>
              <a:t/>
            </a:r>
            <a:endParaRPr>
              <a:solidFill>
                <a:schemeClr val="lt1"/>
              </a:solidFill>
            </a:endParaRPr>
          </a:p>
          <a:p>
            <a:pPr indent="0" lvl="0" marL="0" rtl="0" algn="l">
              <a:lnSpc>
                <a:spcPct val="150000"/>
              </a:lnSpc>
              <a:spcBef>
                <a:spcPts val="0"/>
              </a:spcBef>
              <a:spcAft>
                <a:spcPts val="0"/>
              </a:spcAft>
              <a:buNone/>
            </a:pPr>
            <a:r>
              <a:rPr lang="en">
                <a:solidFill>
                  <a:schemeClr val="lt1"/>
                </a:solidFill>
              </a:rPr>
              <a:t>Israt Jahan Anonya</a:t>
            </a:r>
            <a:endParaRPr>
              <a:solidFill>
                <a:schemeClr val="lt1"/>
              </a:solidFill>
            </a:endParaRPr>
          </a:p>
          <a:p>
            <a:pPr indent="0" lvl="0" marL="0" rtl="0" algn="l">
              <a:lnSpc>
                <a:spcPct val="150000"/>
              </a:lnSpc>
              <a:spcBef>
                <a:spcPts val="0"/>
              </a:spcBef>
              <a:spcAft>
                <a:spcPts val="0"/>
              </a:spcAft>
              <a:buNone/>
            </a:pPr>
            <a:r>
              <a:rPr lang="en">
                <a:solidFill>
                  <a:schemeClr val="lt1"/>
                </a:solidFill>
              </a:rPr>
              <a:t>Id: 192-019-501</a:t>
            </a:r>
            <a:endParaRPr>
              <a:solidFill>
                <a:schemeClr val="lt1"/>
              </a:solidFill>
            </a:endParaRPr>
          </a:p>
          <a:p>
            <a:pPr indent="0" lvl="0" marL="0" rtl="0" algn="l">
              <a:lnSpc>
                <a:spcPct val="150000"/>
              </a:lnSpc>
              <a:spcBef>
                <a:spcPts val="0"/>
              </a:spcBef>
              <a:spcAft>
                <a:spcPts val="0"/>
              </a:spcAft>
              <a:buNone/>
            </a:pPr>
            <a:r>
              <a:rPr lang="en">
                <a:solidFill>
                  <a:schemeClr val="lt1"/>
                </a:solidFill>
              </a:rPr>
              <a:t>Dept. of FDT</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32"/>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3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8" name="Google Shape;248;p36"/>
          <p:cNvPicPr preferRelativeResize="0"/>
          <p:nvPr/>
        </p:nvPicPr>
        <p:blipFill>
          <a:blip r:embed="rId3">
            <a:alphaModFix/>
          </a:blip>
          <a:stretch>
            <a:fillRect/>
          </a:stretch>
        </p:blipFill>
        <p:spPr>
          <a:xfrm>
            <a:off x="0" y="0"/>
            <a:ext cx="9144002"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37"/>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0" name="Google Shape;260;p38"/>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39"/>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 name="Google Shape;72;p15"/>
          <p:cNvPicPr preferRelativeResize="0"/>
          <p:nvPr/>
        </p:nvPicPr>
        <p:blipFill>
          <a:blip r:embed="rId3">
            <a:alphaModFix/>
          </a:blip>
          <a:stretch>
            <a:fillRect/>
          </a:stretch>
        </p:blipFill>
        <p:spPr>
          <a:xfrm>
            <a:off x="0" y="0"/>
            <a:ext cx="9143999" cy="5143500"/>
          </a:xfrm>
          <a:prstGeom prst="rect">
            <a:avLst/>
          </a:prstGeom>
          <a:noFill/>
          <a:ln>
            <a:noFill/>
          </a:ln>
        </p:spPr>
      </p:pic>
      <p:sp>
        <p:nvSpPr>
          <p:cNvPr id="73" name="Google Shape;73;p15"/>
          <p:cNvSpPr txBox="1"/>
          <p:nvPr/>
        </p:nvSpPr>
        <p:spPr>
          <a:xfrm>
            <a:off x="2059375" y="1647525"/>
            <a:ext cx="24312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Designer’s CV</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Designers Philosophy</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Customer Profile</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Inspiration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Mind Map</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Theme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Theme Brief</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Research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Market Board</a:t>
            </a:r>
            <a:endParaRPr>
              <a:solidFill>
                <a:schemeClr val="lt1"/>
              </a:solidFill>
            </a:endParaRPr>
          </a:p>
        </p:txBody>
      </p:sp>
      <p:sp>
        <p:nvSpPr>
          <p:cNvPr id="74" name="Google Shape;74;p15"/>
          <p:cNvSpPr txBox="1"/>
          <p:nvPr/>
        </p:nvSpPr>
        <p:spPr>
          <a:xfrm>
            <a:off x="4580925" y="1647525"/>
            <a:ext cx="32748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Color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Motif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Motif Placement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Print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Print Placement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Style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Selected Style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Design Development Board</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Final Range</a:t>
            </a:r>
            <a:endParaRPr>
              <a:solidFill>
                <a:schemeClr val="lt1"/>
              </a:solidFill>
            </a:endParaRPr>
          </a:p>
        </p:txBody>
      </p:sp>
      <p:sp>
        <p:nvSpPr>
          <p:cNvPr id="75" name="Google Shape;75;p15"/>
          <p:cNvSpPr txBox="1"/>
          <p:nvPr/>
        </p:nvSpPr>
        <p:spPr>
          <a:xfrm>
            <a:off x="3777275" y="1034725"/>
            <a:ext cx="106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obster"/>
                <a:ea typeface="Lobster"/>
                <a:cs typeface="Lobster"/>
                <a:sym typeface="Lobster"/>
              </a:rPr>
              <a:t>Content</a:t>
            </a:r>
            <a:endParaRPr sz="1800">
              <a:solidFill>
                <a:schemeClr val="lt1"/>
              </a:solidFill>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6"/>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 name="Shape 85"/>
        <p:cNvGrpSpPr/>
        <p:nvPr/>
      </p:nvGrpSpPr>
      <p:grpSpPr>
        <a:xfrm>
          <a:off x="0" y="0"/>
          <a:ext cx="0" cy="0"/>
          <a:chOff x="0" y="0"/>
          <a:chExt cx="0" cy="0"/>
        </a:xfrm>
      </p:grpSpPr>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7"/>
          <p:cNvPicPr preferRelativeResize="0"/>
          <p:nvPr/>
        </p:nvPicPr>
        <p:blipFill rotWithShape="1">
          <a:blip r:embed="rId3">
            <a:alphaModFix/>
          </a:blip>
          <a:srcRect b="0" l="0" r="0" t="0"/>
          <a:stretch/>
        </p:blipFill>
        <p:spPr>
          <a:xfrm rot="2799040">
            <a:off x="-1109638" y="-274686"/>
            <a:ext cx="2550774" cy="3637465"/>
          </a:xfrm>
          <a:prstGeom prst="rect">
            <a:avLst/>
          </a:prstGeom>
          <a:noFill/>
          <a:ln>
            <a:noFill/>
          </a:ln>
        </p:spPr>
      </p:pic>
      <p:pic>
        <p:nvPicPr>
          <p:cNvPr id="88" name="Google Shape;88;p17"/>
          <p:cNvPicPr preferRelativeResize="0"/>
          <p:nvPr/>
        </p:nvPicPr>
        <p:blipFill rotWithShape="1">
          <a:blip r:embed="rId4">
            <a:alphaModFix/>
          </a:blip>
          <a:srcRect b="0" l="0" r="0" t="0"/>
          <a:stretch/>
        </p:blipFill>
        <p:spPr>
          <a:xfrm rot="1640381">
            <a:off x="-1032028" y="886587"/>
            <a:ext cx="2542092" cy="3787103"/>
          </a:xfrm>
          <a:prstGeom prst="rect">
            <a:avLst/>
          </a:prstGeom>
          <a:noFill/>
          <a:ln>
            <a:noFill/>
          </a:ln>
        </p:spPr>
      </p:pic>
      <p:pic>
        <p:nvPicPr>
          <p:cNvPr id="89" name="Google Shape;89;p17"/>
          <p:cNvPicPr preferRelativeResize="0"/>
          <p:nvPr/>
        </p:nvPicPr>
        <p:blipFill rotWithShape="1">
          <a:blip r:embed="rId5">
            <a:alphaModFix/>
          </a:blip>
          <a:srcRect b="0" l="0" r="0" t="0"/>
          <a:stretch/>
        </p:blipFill>
        <p:spPr>
          <a:xfrm>
            <a:off x="-708848" y="3173713"/>
            <a:ext cx="2446395" cy="3591039"/>
          </a:xfrm>
          <a:prstGeom prst="rect">
            <a:avLst/>
          </a:prstGeom>
          <a:noFill/>
          <a:ln>
            <a:noFill/>
          </a:ln>
        </p:spPr>
      </p:pic>
      <p:pic>
        <p:nvPicPr>
          <p:cNvPr id="90" name="Google Shape;90;p17"/>
          <p:cNvPicPr preferRelativeResize="0"/>
          <p:nvPr/>
        </p:nvPicPr>
        <p:blipFill rotWithShape="1">
          <a:blip r:embed="rId6">
            <a:alphaModFix/>
          </a:blip>
          <a:srcRect b="0" l="0" r="0" t="0"/>
          <a:stretch/>
        </p:blipFill>
        <p:spPr>
          <a:xfrm rot="-682770">
            <a:off x="7235115" y="-456781"/>
            <a:ext cx="2812216" cy="3637465"/>
          </a:xfrm>
          <a:prstGeom prst="rect">
            <a:avLst/>
          </a:prstGeom>
          <a:noFill/>
          <a:ln>
            <a:noFill/>
          </a:ln>
        </p:spPr>
      </p:pic>
      <p:pic>
        <p:nvPicPr>
          <p:cNvPr id="91" name="Google Shape;91;p17"/>
          <p:cNvPicPr preferRelativeResize="0"/>
          <p:nvPr/>
        </p:nvPicPr>
        <p:blipFill rotWithShape="1">
          <a:blip r:embed="rId7">
            <a:alphaModFix/>
          </a:blip>
          <a:srcRect b="0" l="0" r="0" t="0"/>
          <a:stretch/>
        </p:blipFill>
        <p:spPr>
          <a:xfrm rot="-644879">
            <a:off x="7474771" y="1366945"/>
            <a:ext cx="2332904" cy="4110845"/>
          </a:xfrm>
          <a:prstGeom prst="rect">
            <a:avLst/>
          </a:prstGeom>
          <a:noFill/>
          <a:ln>
            <a:noFill/>
          </a:ln>
        </p:spPr>
      </p:pic>
      <p:pic>
        <p:nvPicPr>
          <p:cNvPr id="92" name="Google Shape;92;p17"/>
          <p:cNvPicPr preferRelativeResize="0"/>
          <p:nvPr/>
        </p:nvPicPr>
        <p:blipFill rotWithShape="1">
          <a:blip r:embed="rId8">
            <a:alphaModFix/>
          </a:blip>
          <a:srcRect b="0" l="0" r="0" t="0"/>
          <a:stretch/>
        </p:blipFill>
        <p:spPr>
          <a:xfrm>
            <a:off x="7141613" y="3173713"/>
            <a:ext cx="2976074" cy="3591039"/>
          </a:xfrm>
          <a:prstGeom prst="rect">
            <a:avLst/>
          </a:prstGeom>
          <a:noFill/>
          <a:ln>
            <a:noFill/>
          </a:ln>
        </p:spPr>
      </p:pic>
      <p:sp>
        <p:nvSpPr>
          <p:cNvPr id="93" name="Google Shape;93;p17"/>
          <p:cNvSpPr txBox="1"/>
          <p:nvPr/>
        </p:nvSpPr>
        <p:spPr>
          <a:xfrm>
            <a:off x="2372700" y="2105275"/>
            <a:ext cx="4396200" cy="1693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Fashion Design is consists of three major things - Imagination, style, creation. It’s a language which create the imagination into reality. Actually fashion design is not about just dress up or drawing figure, it's about love, dream &amp; comfort.</a:t>
            </a:r>
            <a:endParaRPr>
              <a:solidFill>
                <a:schemeClr val="lt1"/>
              </a:solidFill>
              <a:latin typeface="Times New Roman"/>
              <a:ea typeface="Times New Roman"/>
              <a:cs typeface="Times New Roman"/>
              <a:sym typeface="Times New Roman"/>
            </a:endParaRPr>
          </a:p>
        </p:txBody>
      </p:sp>
      <p:sp>
        <p:nvSpPr>
          <p:cNvPr id="94" name="Google Shape;94;p17"/>
          <p:cNvSpPr txBox="1"/>
          <p:nvPr/>
        </p:nvSpPr>
        <p:spPr>
          <a:xfrm>
            <a:off x="3064838" y="812950"/>
            <a:ext cx="3138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Pacifico"/>
                <a:ea typeface="Pacifico"/>
                <a:cs typeface="Pacifico"/>
                <a:sym typeface="Pacifico"/>
              </a:rPr>
              <a:t>Design Philosophy</a:t>
            </a:r>
            <a:endParaRPr sz="2700">
              <a:solidFill>
                <a:schemeClr val="lt1"/>
              </a:solidFill>
              <a:latin typeface="Pacifico"/>
              <a:ea typeface="Pacifico"/>
              <a:cs typeface="Pacifico"/>
              <a:sym typeface="Pacific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pic>
        <p:nvPicPr>
          <p:cNvPr id="100" name="Google Shape;100;p18"/>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4245288</vt:lpwstr>
  </property>
  <property fmtid="{D5CDD505-2E9C-101B-9397-08002B2CF9AE}" name="NXPowerLiteSettings" pid="3">
    <vt:lpwstr>F7000400038000</vt:lpwstr>
  </property>
  <property fmtid="{D5CDD505-2E9C-101B-9397-08002B2CF9AE}" name="NXPowerLiteVersion" pid="4">
    <vt:lpwstr>S10.2.0</vt:lpwstr>
  </property>
</Properties>
</file>